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66" r:id="rId5"/>
    <p:sldId id="277" r:id="rId6"/>
    <p:sldId id="278" r:id="rId7"/>
    <p:sldId id="256" r:id="rId8"/>
    <p:sldId id="257" r:id="rId9"/>
    <p:sldId id="258" r:id="rId10"/>
    <p:sldId id="275" r:id="rId11"/>
    <p:sldId id="276" r:id="rId12"/>
    <p:sldId id="259" r:id="rId13"/>
    <p:sldId id="279" r:id="rId14"/>
    <p:sldId id="280" r:id="rId15"/>
    <p:sldId id="281" r:id="rId16"/>
    <p:sldId id="290" r:id="rId17"/>
    <p:sldId id="291" r:id="rId18"/>
    <p:sldId id="292" r:id="rId19"/>
    <p:sldId id="286" r:id="rId20"/>
    <p:sldId id="282" r:id="rId21"/>
    <p:sldId id="283" r:id="rId22"/>
    <p:sldId id="284" r:id="rId23"/>
    <p:sldId id="285" r:id="rId24"/>
    <p:sldId id="287" r:id="rId25"/>
    <p:sldId id="288" r:id="rId26"/>
    <p:sldId id="289" r:id="rId27"/>
    <p:sldId id="262"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4" autoAdjust="0"/>
  </p:normalViewPr>
  <p:slideViewPr>
    <p:cSldViewPr snapToGrid="0" showGuides="1">
      <p:cViewPr varScale="1">
        <p:scale>
          <a:sx n="82" d="100"/>
          <a:sy n="82" d="100"/>
        </p:scale>
        <p:origin x="720" y="67"/>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274FB-3976-4DA0-8FFD-76953B66C3CF}"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A73D3F02-19B4-4832-98DF-18DAD6615015}">
      <dgm:prSet phldrT="[نص]" phldr="1"/>
      <dgm:spPr/>
      <dgm:t>
        <a:bodyPr/>
        <a:lstStyle/>
        <a:p>
          <a:pPr rtl="1"/>
          <a:endParaRPr lang="ar-EG" dirty="0"/>
        </a:p>
      </dgm:t>
    </dgm:pt>
    <dgm:pt modelId="{17ED4442-17DC-4758-A972-6F7C6AB40247}" type="parTrans" cxnId="{497E92A8-E3F9-452C-A4FA-00C9554E43C5}">
      <dgm:prSet/>
      <dgm:spPr/>
      <dgm:t>
        <a:bodyPr/>
        <a:lstStyle/>
        <a:p>
          <a:pPr rtl="1"/>
          <a:endParaRPr lang="ar-EG"/>
        </a:p>
      </dgm:t>
    </dgm:pt>
    <dgm:pt modelId="{80C7D5AE-A5FF-40DC-A47F-71D7DD40312C}" type="sibTrans" cxnId="{497E92A8-E3F9-452C-A4FA-00C9554E43C5}">
      <dgm:prSet/>
      <dgm:spPr>
        <a:blipFill dpi="0" rotWithShape="1">
          <a:blip xmlns:r="http://schemas.openxmlformats.org/officeDocument/2006/relationships" r:embed="rId1"/>
          <a:srcRect/>
          <a:stretch>
            <a:fillRect l="-26710" t="-7260" r="-16594" b="-80678"/>
          </a:stretch>
        </a:blipFill>
      </dgm:spPr>
      <dgm:t>
        <a:bodyPr/>
        <a:lstStyle/>
        <a:p>
          <a:pPr rtl="1"/>
          <a:endParaRPr lang="ar-EG"/>
        </a:p>
      </dgm:t>
    </dgm:pt>
    <dgm:pt modelId="{5BE59DB4-59A2-4C89-B222-884456EE5248}" type="pres">
      <dgm:prSet presAssocID="{226274FB-3976-4DA0-8FFD-76953B66C3CF}" presName="Name0" presStyleCnt="0">
        <dgm:presLayoutVars>
          <dgm:chMax val="7"/>
          <dgm:chPref val="7"/>
          <dgm:dir/>
        </dgm:presLayoutVars>
      </dgm:prSet>
      <dgm:spPr/>
    </dgm:pt>
    <dgm:pt modelId="{A2DE8D38-FB5C-4F6A-874B-8C5FE0F5E5D1}" type="pres">
      <dgm:prSet presAssocID="{226274FB-3976-4DA0-8FFD-76953B66C3CF}" presName="Name1" presStyleCnt="0"/>
      <dgm:spPr/>
    </dgm:pt>
    <dgm:pt modelId="{54087267-44C2-448E-956E-3F70078F3C64}" type="pres">
      <dgm:prSet presAssocID="{80C7D5AE-A5FF-40DC-A47F-71D7DD40312C}" presName="picture_1" presStyleCnt="0"/>
      <dgm:spPr/>
    </dgm:pt>
    <dgm:pt modelId="{807F0086-497D-42FE-88EE-17A76B5BA35B}" type="pres">
      <dgm:prSet presAssocID="{80C7D5AE-A5FF-40DC-A47F-71D7DD40312C}" presName="pictureRepeatNode" presStyleLbl="alignImgPlace1" presStyleIdx="0" presStyleCnt="1" custAng="211741" custScaleY="100694" custLinFactNeighborX="-50731" custLinFactNeighborY="-40990"/>
      <dgm:spPr/>
    </dgm:pt>
    <dgm:pt modelId="{100C9EE0-457F-4F7F-9903-A4D0061F2974}" type="pres">
      <dgm:prSet presAssocID="{A73D3F02-19B4-4832-98DF-18DAD6615015}" presName="text_1" presStyleLbl="node1" presStyleIdx="0" presStyleCnt="0" custFlipHor="0" custScaleX="5757" custScaleY="6969">
        <dgm:presLayoutVars>
          <dgm:bulletEnabled val="1"/>
        </dgm:presLayoutVars>
      </dgm:prSet>
      <dgm:spPr/>
    </dgm:pt>
  </dgm:ptLst>
  <dgm:cxnLst>
    <dgm:cxn modelId="{D1F4B11D-612B-4260-9E2F-5EE92796A40B}" type="presOf" srcId="{80C7D5AE-A5FF-40DC-A47F-71D7DD40312C}" destId="{807F0086-497D-42FE-88EE-17A76B5BA35B}" srcOrd="0" destOrd="0" presId="urn:microsoft.com/office/officeart/2008/layout/CircularPictureCallout"/>
    <dgm:cxn modelId="{1AB65B5A-B0D5-4B48-97CA-5379E79C8DDB}" type="presOf" srcId="{226274FB-3976-4DA0-8FFD-76953B66C3CF}" destId="{5BE59DB4-59A2-4C89-B222-884456EE5248}" srcOrd="0" destOrd="0" presId="urn:microsoft.com/office/officeart/2008/layout/CircularPictureCallout"/>
    <dgm:cxn modelId="{497E92A8-E3F9-452C-A4FA-00C9554E43C5}" srcId="{226274FB-3976-4DA0-8FFD-76953B66C3CF}" destId="{A73D3F02-19B4-4832-98DF-18DAD6615015}" srcOrd="0" destOrd="0" parTransId="{17ED4442-17DC-4758-A972-6F7C6AB40247}" sibTransId="{80C7D5AE-A5FF-40DC-A47F-71D7DD40312C}"/>
    <dgm:cxn modelId="{D6C896E4-B17E-4B0A-8B55-19645416DE70}" type="presOf" srcId="{A73D3F02-19B4-4832-98DF-18DAD6615015}" destId="{100C9EE0-457F-4F7F-9903-A4D0061F2974}" srcOrd="0" destOrd="0" presId="urn:microsoft.com/office/officeart/2008/layout/CircularPictureCallout"/>
    <dgm:cxn modelId="{3097D38D-D17D-4233-B849-DA7361BAC67F}" type="presParOf" srcId="{5BE59DB4-59A2-4C89-B222-884456EE5248}" destId="{A2DE8D38-FB5C-4F6A-874B-8C5FE0F5E5D1}" srcOrd="0" destOrd="0" presId="urn:microsoft.com/office/officeart/2008/layout/CircularPictureCallout"/>
    <dgm:cxn modelId="{E0D413FE-5B1F-4549-BDC7-AB3334C9CC8E}" type="presParOf" srcId="{A2DE8D38-FB5C-4F6A-874B-8C5FE0F5E5D1}" destId="{54087267-44C2-448E-956E-3F70078F3C64}" srcOrd="0" destOrd="0" presId="urn:microsoft.com/office/officeart/2008/layout/CircularPictureCallout"/>
    <dgm:cxn modelId="{2F1EA03D-C0F5-4B19-8564-458194F18CF1}" type="presParOf" srcId="{54087267-44C2-448E-956E-3F70078F3C64}" destId="{807F0086-497D-42FE-88EE-17A76B5BA35B}" srcOrd="0" destOrd="0" presId="urn:microsoft.com/office/officeart/2008/layout/CircularPictureCallout"/>
    <dgm:cxn modelId="{D03B07F0-0B9F-4741-9315-D247A3E53A74}" type="presParOf" srcId="{A2DE8D38-FB5C-4F6A-874B-8C5FE0F5E5D1}" destId="{100C9EE0-457F-4F7F-9903-A4D0061F2974}"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F0086-497D-42FE-88EE-17A76B5BA35B}">
      <dsp:nvSpPr>
        <dsp:cNvPr id="0" name=""/>
        <dsp:cNvSpPr/>
      </dsp:nvSpPr>
      <dsp:spPr>
        <a:xfrm rot="211741">
          <a:off x="-15943" y="65042"/>
          <a:ext cx="2180997" cy="2196133"/>
        </a:xfrm>
        <a:prstGeom prst="ellipse">
          <a:avLst/>
        </a:prstGeom>
        <a:blipFill dpi="0" rotWithShape="1">
          <a:blip xmlns:r="http://schemas.openxmlformats.org/officeDocument/2006/relationships" r:embed="rId1"/>
          <a:srcRect/>
          <a:stretch>
            <a:fillRect l="-26710" t="-7260" r="-16594" b="-80678"/>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00C9EE0-457F-4F7F-9903-A4D0061F2974}">
      <dsp:nvSpPr>
        <dsp:cNvPr id="0" name=""/>
        <dsp:cNvSpPr/>
      </dsp:nvSpPr>
      <dsp:spPr>
        <a:xfrm>
          <a:off x="2140818" y="2319816"/>
          <a:ext cx="80358" cy="5015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r" defTabSz="222250" rtl="1">
            <a:lnSpc>
              <a:spcPct val="90000"/>
            </a:lnSpc>
            <a:spcBef>
              <a:spcPct val="0"/>
            </a:spcBef>
            <a:spcAft>
              <a:spcPct val="35000"/>
            </a:spcAft>
            <a:buNone/>
          </a:pPr>
          <a:endParaRPr lang="ar-EG" sz="500" kern="1200" dirty="0"/>
        </a:p>
      </dsp:txBody>
      <dsp:txXfrm>
        <a:off x="2140818" y="2319816"/>
        <a:ext cx="80358" cy="5015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07.01.2024</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07.01.2024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jpg"/><Relationship Id="rId7" Type="http://schemas.openxmlformats.org/officeDocument/2006/relationships/diagramQuickStyle" Target="../diagrams/quickStyle1.xml"/><Relationship Id="rId2" Type="http://schemas.openxmlformats.org/officeDocument/2006/relationships/image" Target="../media/image5.jpg"/><Relationship Id="rId1" Type="http://schemas.openxmlformats.org/officeDocument/2006/relationships/slideLayout" Target="../slideLayouts/slideLayout1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110888" y="908427"/>
            <a:ext cx="4623037" cy="2668527"/>
          </a:xfrm>
        </p:spPr>
        <p:txBody>
          <a:bodyPr/>
          <a:lstStyle/>
          <a:p>
            <a:r>
              <a:rPr lang="en-US" dirty="0"/>
              <a:t>TITANIC PLATFORM</a:t>
            </a:r>
            <a:endParaRPr lang="ru-RU"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at lying on a book&#10;&#10;Description automatically generated">
            <a:extLst>
              <a:ext uri="{FF2B5EF4-FFF2-40B4-BE49-F238E27FC236}">
                <a16:creationId xmlns:a16="http://schemas.microsoft.com/office/drawing/2014/main" id="{7A78E845-986C-49CA-985A-258234EA0CF3}"/>
              </a:ext>
            </a:extLst>
          </p:cNvPr>
          <p:cNvPicPr>
            <a:picLocks noGrp="1" noChangeAspect="1"/>
          </p:cNvPicPr>
          <p:nvPr>
            <p:ph type="pic" sz="quarter" idx="17"/>
          </p:nvPr>
        </p:nvPicPr>
        <p:blipFill rotWithShape="1">
          <a:blip r:embed="rId2"/>
          <a:srcRect t="2687" r="1" b="42435"/>
          <a:stretch/>
        </p:blipFill>
        <p:spPr>
          <a:xfrm>
            <a:off x="20" y="1"/>
            <a:ext cx="12190640" cy="5569499"/>
          </a:xfrm>
          <a:noFill/>
        </p:spPr>
      </p:pic>
      <p:sp>
        <p:nvSpPr>
          <p:cNvPr id="22" name="Title 2">
            <a:extLst>
              <a:ext uri="{FF2B5EF4-FFF2-40B4-BE49-F238E27FC236}">
                <a16:creationId xmlns:a16="http://schemas.microsoft.com/office/drawing/2014/main" id="{E27D9259-61AF-3204-A634-BF2F843C388B}"/>
              </a:ext>
            </a:extLst>
          </p:cNvPr>
          <p:cNvSpPr>
            <a:spLocks noGrp="1"/>
          </p:cNvSpPr>
          <p:nvPr>
            <p:ph type="title"/>
          </p:nvPr>
        </p:nvSpPr>
        <p:spPr>
          <a:xfrm>
            <a:off x="3102373" y="2784750"/>
            <a:ext cx="5985933" cy="1221052"/>
          </a:xfrm>
        </p:spPr>
        <p:txBody>
          <a:bodyPr>
            <a:normAutofit/>
          </a:bodyPr>
          <a:lstStyle/>
          <a:p>
            <a:r>
              <a:rPr lang="en-US" sz="5400" dirty="0"/>
              <a:t>USER-STORY</a:t>
            </a:r>
          </a:p>
        </p:txBody>
      </p:sp>
      <p:sp>
        <p:nvSpPr>
          <p:cNvPr id="23" name="Footer Placeholder 3">
            <a:extLst>
              <a:ext uri="{FF2B5EF4-FFF2-40B4-BE49-F238E27FC236}">
                <a16:creationId xmlns:a16="http://schemas.microsoft.com/office/drawing/2014/main" id="{4597CB23-76FA-02B7-A5DC-81DFD2A656CB}"/>
              </a:ext>
            </a:extLst>
          </p:cNvPr>
          <p:cNvSpPr>
            <a:spLocks noGrp="1"/>
          </p:cNvSpPr>
          <p:nvPr>
            <p:ph type="ftr" sz="quarter" idx="11"/>
          </p:nvPr>
        </p:nvSpPr>
        <p:spPr>
          <a:xfrm>
            <a:off x="812290" y="5797769"/>
            <a:ext cx="2388110" cy="365125"/>
          </a:xfrm>
        </p:spPr>
        <p:txBody>
          <a:bodyPr/>
          <a:lstStyle/>
          <a:p>
            <a:pPr>
              <a:spcAft>
                <a:spcPts val="600"/>
              </a:spcAft>
            </a:pPr>
            <a:r>
              <a:rPr lang="en-US"/>
              <a:t>ADD A FOOTER</a:t>
            </a:r>
            <a:endParaRPr lang="ru-RU"/>
          </a:p>
        </p:txBody>
      </p:sp>
      <p:sp>
        <p:nvSpPr>
          <p:cNvPr id="24" name="Slide Number Placeholder 4">
            <a:extLst>
              <a:ext uri="{FF2B5EF4-FFF2-40B4-BE49-F238E27FC236}">
                <a16:creationId xmlns:a16="http://schemas.microsoft.com/office/drawing/2014/main" id="{2D2831DE-B767-A29A-3D62-2A9BFEDE76F7}"/>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10</a:t>
            </a:fld>
            <a:endParaRPr lang="ru-RU"/>
          </a:p>
        </p:txBody>
      </p:sp>
    </p:spTree>
    <p:extLst>
      <p:ext uri="{BB962C8B-B14F-4D97-AF65-F5344CB8AC3E}">
        <p14:creationId xmlns:p14="http://schemas.microsoft.com/office/powerpoint/2010/main" val="35998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12290" y="873126"/>
            <a:ext cx="6426200" cy="608541"/>
          </a:xfrm>
        </p:spPr>
        <p:txBody>
          <a:bodyPr>
            <a:normAutofit/>
          </a:bodyPr>
          <a:lstStyle/>
          <a:p>
            <a:r>
              <a:rPr lang="en-GB" sz="3200" dirty="0"/>
              <a:t>User Story 1: Predicting Survival</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743382" cy="21004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I want to input my details (Pclass, Gender, Age, SibSp, Parch, Fare, Embarked) to the Titanic website to receive a prediction on whether I would have survived the Titanic disaster or not.</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741787"/>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405466" y="4428559"/>
            <a:ext cx="8322734" cy="615553"/>
          </a:xfrm>
          <a:prstGeom prst="rect">
            <a:avLst/>
          </a:prstGeom>
          <a:noFill/>
        </p:spPr>
        <p:txBody>
          <a:bodyPr wrap="square" rtlCol="0">
            <a:spAutoFit/>
          </a:bodyPr>
          <a:lstStyle/>
          <a:p>
            <a:pPr marL="342900" indent="-342900">
              <a:buFont typeface="+mj-lt"/>
              <a:buAutoNum type="arabicPeriod"/>
            </a:pPr>
            <a:r>
              <a:rPr lang="en-GB" b="0" i="0" dirty="0">
                <a:effectLst/>
                <a:latin typeface="Söhne"/>
              </a:rPr>
              <a:t>The website should provide a clear and user-friendly form for input.</a:t>
            </a:r>
          </a:p>
          <a:p>
            <a:pPr marL="342900" indent="-342900">
              <a:buFont typeface="+mj-lt"/>
              <a:buAutoNum type="arabicPeriod"/>
            </a:pPr>
            <a:r>
              <a:rPr lang="en-GB" sz="1600" dirty="0"/>
              <a:t>The prediction result should be displayed in an easily understandable format</a:t>
            </a:r>
            <a:endParaRPr lang="en-US" sz="1600" dirty="0"/>
          </a:p>
        </p:txBody>
      </p:sp>
    </p:spTree>
    <p:extLst>
      <p:ext uri="{BB962C8B-B14F-4D97-AF65-F5344CB8AC3E}">
        <p14:creationId xmlns:p14="http://schemas.microsoft.com/office/powerpoint/2010/main" val="7281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down)">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wipe(down)">
                                      <p:cBhvr>
                                        <p:cTn id="2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12290" y="873126"/>
            <a:ext cx="6655310" cy="608541"/>
          </a:xfrm>
        </p:spPr>
        <p:txBody>
          <a:bodyPr>
            <a:noAutofit/>
          </a:bodyPr>
          <a:lstStyle/>
          <a:p>
            <a:r>
              <a:rPr lang="en-GB" sz="3200" dirty="0"/>
              <a:t>User Story 2: Website Navigation</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743382" cy="13392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I want the website to have easy navigation to access different sections like "About," "Contact," and "Prediction Result.</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46619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396999" y="4197791"/>
            <a:ext cx="8322734" cy="646331"/>
          </a:xfrm>
          <a:prstGeom prst="rect">
            <a:avLst/>
          </a:prstGeom>
          <a:noFill/>
        </p:spPr>
        <p:txBody>
          <a:bodyPr wrap="square" rtlCol="0">
            <a:spAutoFit/>
          </a:bodyPr>
          <a:lstStyle/>
          <a:p>
            <a:pPr marL="342900" indent="-342900">
              <a:buFont typeface="+mj-lt"/>
              <a:buAutoNum type="arabicPeriod"/>
            </a:pPr>
            <a:r>
              <a:rPr lang="en-GB" b="0" i="0" dirty="0">
                <a:effectLst/>
                <a:latin typeface="Söhne"/>
              </a:rPr>
              <a:t>Clear navigation links.</a:t>
            </a:r>
          </a:p>
          <a:p>
            <a:pPr marL="342900" indent="-342900">
              <a:buFont typeface="+mj-lt"/>
              <a:buAutoNum type="arabicPeriod"/>
            </a:pPr>
            <a:r>
              <a:rPr lang="en-GB" b="0" i="0" dirty="0">
                <a:effectLst/>
                <a:latin typeface="Söhne"/>
              </a:rPr>
              <a:t>Responsive design for various devices.</a:t>
            </a:r>
            <a:endParaRPr lang="en-US" sz="1600" dirty="0"/>
          </a:p>
        </p:txBody>
      </p:sp>
    </p:spTree>
    <p:extLst>
      <p:ext uri="{BB962C8B-B14F-4D97-AF65-F5344CB8AC3E}">
        <p14:creationId xmlns:p14="http://schemas.microsoft.com/office/powerpoint/2010/main" val="110307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3: </a:t>
            </a:r>
            <a:r>
              <a:rPr lang="en-US" dirty="0"/>
              <a:t>Survival Analytics Dashboard</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918007" cy="1995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website user, I want to explore insightful analytics related to the survival outcomes of Titanic passengers through an intuitive dashboard. This will enable me to gain a deeper understanding of various factors influencing survival rates.</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417882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253389" y="4787369"/>
            <a:ext cx="4088832" cy="1138773"/>
          </a:xfrm>
          <a:prstGeom prst="rect">
            <a:avLst/>
          </a:prstGeom>
          <a:noFill/>
        </p:spPr>
        <p:txBody>
          <a:bodyPr wrap="square" rtlCol="0">
            <a:spAutoFit/>
          </a:bodyPr>
          <a:lstStyle/>
          <a:p>
            <a:pPr marL="342900" indent="-342900">
              <a:buFont typeface="+mj-lt"/>
              <a:buAutoNum type="arabicPeriod"/>
            </a:pPr>
            <a:r>
              <a:rPr lang="en-GB" dirty="0">
                <a:latin typeface="Söhne"/>
              </a:rPr>
              <a:t>Filtering Options</a:t>
            </a:r>
            <a:r>
              <a:rPr lang="en-GB" b="0" i="0" dirty="0">
                <a:effectLst/>
                <a:latin typeface="Söhne"/>
              </a:rPr>
              <a:t>.</a:t>
            </a:r>
          </a:p>
          <a:p>
            <a:pPr marL="342900" indent="-342900">
              <a:buFont typeface="+mj-lt"/>
              <a:buAutoNum type="arabicPeriod"/>
            </a:pPr>
            <a:r>
              <a:rPr lang="en-GB" dirty="0">
                <a:latin typeface="Söhne"/>
              </a:rPr>
              <a:t>Interactive Elements</a:t>
            </a:r>
            <a:r>
              <a:rPr lang="en-GB" b="0" i="0" dirty="0">
                <a:effectLst/>
                <a:latin typeface="Söhne"/>
              </a:rPr>
              <a:t>.</a:t>
            </a:r>
          </a:p>
          <a:p>
            <a:pPr marL="342900" indent="-342900">
              <a:buFont typeface="+mj-lt"/>
              <a:buAutoNum type="arabicPeriod"/>
            </a:pPr>
            <a:r>
              <a:rPr lang="en-US" sz="1600" dirty="0"/>
              <a:t>Responsive Design.</a:t>
            </a:r>
          </a:p>
          <a:p>
            <a:pPr marL="342900" indent="-342900">
              <a:buFont typeface="+mj-lt"/>
              <a:buAutoNum type="arabicPeriod"/>
            </a:pPr>
            <a:r>
              <a:rPr lang="en-US" sz="1600" dirty="0"/>
              <a:t>Performance</a:t>
            </a:r>
          </a:p>
        </p:txBody>
      </p:sp>
    </p:spTree>
    <p:extLst>
      <p:ext uri="{BB962C8B-B14F-4D97-AF65-F5344CB8AC3E}">
        <p14:creationId xmlns:p14="http://schemas.microsoft.com/office/powerpoint/2010/main" val="288966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4: </a:t>
            </a:r>
            <a:r>
              <a:rPr lang="en-US" dirty="0"/>
              <a:t>About the Titanic</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6"/>
            <a:ext cx="10918257" cy="20157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curious about the historical context of the Titanic, I want to access a comprehensive "About" section on the website. This section should provide detailed information about the Titanic, its history, construction, maiden voyage, and the events leading to its tragic sinking.</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401489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10" name="TextBox 9">
            <a:extLst>
              <a:ext uri="{FF2B5EF4-FFF2-40B4-BE49-F238E27FC236}">
                <a16:creationId xmlns:a16="http://schemas.microsoft.com/office/drawing/2014/main" id="{273B368C-52B5-D913-A738-2CF23E92D343}"/>
              </a:ext>
            </a:extLst>
          </p:cNvPr>
          <p:cNvSpPr txBox="1"/>
          <p:nvPr/>
        </p:nvSpPr>
        <p:spPr>
          <a:xfrm>
            <a:off x="1383481" y="4661758"/>
            <a:ext cx="4088832" cy="2123658"/>
          </a:xfrm>
          <a:prstGeom prst="rect">
            <a:avLst/>
          </a:prstGeom>
          <a:noFill/>
        </p:spPr>
        <p:txBody>
          <a:bodyPr wrap="square" rtlCol="0">
            <a:spAutoFit/>
          </a:bodyPr>
          <a:lstStyle/>
          <a:p>
            <a:pPr marL="342900" indent="-342900">
              <a:buFont typeface="+mj-lt"/>
              <a:buAutoNum type="arabicPeriod"/>
            </a:pPr>
            <a:r>
              <a:rPr lang="en-GB" dirty="0">
                <a:latin typeface="Söhne"/>
              </a:rPr>
              <a:t>Accessible Navigation:</a:t>
            </a:r>
          </a:p>
          <a:p>
            <a:pPr marL="342900" indent="-342900">
              <a:buFont typeface="+mj-lt"/>
              <a:buAutoNum type="arabicPeriod"/>
            </a:pPr>
            <a:r>
              <a:rPr lang="en-GB" dirty="0">
                <a:latin typeface="Söhne"/>
              </a:rPr>
              <a:t>Interactive Elements</a:t>
            </a:r>
            <a:r>
              <a:rPr lang="en-GB" b="0" i="0" dirty="0">
                <a:effectLst/>
                <a:latin typeface="Söhne"/>
              </a:rPr>
              <a:t>.</a:t>
            </a:r>
          </a:p>
          <a:p>
            <a:pPr marL="342900" indent="-342900">
              <a:buFont typeface="+mj-lt"/>
              <a:buAutoNum type="arabicPeriod"/>
            </a:pPr>
            <a:r>
              <a:rPr lang="en-US" sz="1600" dirty="0"/>
              <a:t>Engaging Content:.</a:t>
            </a:r>
          </a:p>
          <a:p>
            <a:pPr marL="342900" indent="-342900">
              <a:buFont typeface="+mj-lt"/>
              <a:buAutoNum type="arabicPeriod"/>
            </a:pPr>
            <a:r>
              <a:rPr lang="en-US" sz="1600" dirty="0"/>
              <a:t>Multimedia Elements</a:t>
            </a:r>
          </a:p>
          <a:p>
            <a:pPr marL="342900" indent="-342900">
              <a:buFont typeface="+mj-lt"/>
              <a:buAutoNum type="arabicPeriod"/>
            </a:pPr>
            <a:r>
              <a:rPr lang="en-US" sz="1600" dirty="0"/>
              <a:t>Passenger Stories</a:t>
            </a:r>
          </a:p>
          <a:p>
            <a:pPr marL="342900" indent="-342900">
              <a:buFont typeface="+mj-lt"/>
              <a:buAutoNum type="arabicPeriod"/>
            </a:pPr>
            <a:r>
              <a:rPr lang="en-US" sz="1600" dirty="0"/>
              <a:t>Citations and References</a:t>
            </a:r>
          </a:p>
          <a:p>
            <a:pPr marL="342900" indent="-342900">
              <a:buFont typeface="+mj-lt"/>
              <a:buAutoNum type="arabicPeriod"/>
            </a:pPr>
            <a:r>
              <a:rPr lang="en-US" sz="1600" dirty="0"/>
              <a:t>Responsive Design</a:t>
            </a:r>
          </a:p>
          <a:p>
            <a:pPr marL="342900" indent="-342900">
              <a:buFont typeface="+mj-lt"/>
              <a:buAutoNum type="arabicPeriod"/>
            </a:pPr>
            <a:endParaRPr lang="en-US" sz="1600" dirty="0"/>
          </a:p>
        </p:txBody>
      </p:sp>
    </p:spTree>
    <p:extLst>
      <p:ext uri="{BB962C8B-B14F-4D97-AF65-F5344CB8AC3E}">
        <p14:creationId xmlns:p14="http://schemas.microsoft.com/office/powerpoint/2010/main" val="11607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5: </a:t>
            </a:r>
            <a:r>
              <a:rPr lang="en-US" dirty="0"/>
              <a:t>Contact Titanic Website</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6"/>
            <a:ext cx="11308782" cy="22062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of the Titanic website, I want the ability to contact the support team for inquiries, assistance, or to report issues. This will provide a direct communication channel, ensuring a seamless and responsive experience for users.</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822600"/>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10" name="TextBox 9">
            <a:extLst>
              <a:ext uri="{FF2B5EF4-FFF2-40B4-BE49-F238E27FC236}">
                <a16:creationId xmlns:a16="http://schemas.microsoft.com/office/drawing/2014/main" id="{273B368C-52B5-D913-A738-2CF23E92D343}"/>
              </a:ext>
            </a:extLst>
          </p:cNvPr>
          <p:cNvSpPr txBox="1"/>
          <p:nvPr/>
        </p:nvSpPr>
        <p:spPr>
          <a:xfrm>
            <a:off x="1297755" y="4431141"/>
            <a:ext cx="6255569" cy="646331"/>
          </a:xfrm>
          <a:prstGeom prst="rect">
            <a:avLst/>
          </a:prstGeom>
          <a:noFill/>
        </p:spPr>
        <p:txBody>
          <a:bodyPr wrap="square" rtlCol="0">
            <a:spAutoFit/>
          </a:bodyPr>
          <a:lstStyle/>
          <a:p>
            <a:pPr marL="342900" indent="-342900">
              <a:buFont typeface="+mj-lt"/>
              <a:buAutoNum type="arabicPeriod"/>
            </a:pPr>
            <a:r>
              <a:rPr lang="en-GB" dirty="0">
                <a:latin typeface="Söhne"/>
              </a:rPr>
              <a:t>Accessible Contact Section.</a:t>
            </a:r>
          </a:p>
          <a:p>
            <a:pPr marL="342900" indent="-342900">
              <a:buFont typeface="+mj-lt"/>
              <a:buAutoNum type="arabicPeriod"/>
            </a:pPr>
            <a:r>
              <a:rPr lang="en-GB" dirty="0">
                <a:latin typeface="Söhne"/>
              </a:rPr>
              <a:t>User-Friendly Contact Form</a:t>
            </a:r>
          </a:p>
        </p:txBody>
      </p:sp>
    </p:spTree>
    <p:extLst>
      <p:ext uri="{BB962C8B-B14F-4D97-AF65-F5344CB8AC3E}">
        <p14:creationId xmlns:p14="http://schemas.microsoft.com/office/powerpoint/2010/main" val="42438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CF7201-7B64-E720-9E24-07971CABCFF1}"/>
              </a:ext>
            </a:extLst>
          </p:cNvPr>
          <p:cNvSpPr>
            <a:spLocks noGrp="1"/>
          </p:cNvSpPr>
          <p:nvPr>
            <p:ph type="sldNum" sz="quarter" idx="12"/>
          </p:nvPr>
        </p:nvSpPr>
        <p:spPr/>
        <p:txBody>
          <a:bodyPr/>
          <a:lstStyle/>
          <a:p>
            <a:fld id="{D495E168-DA5E-4888-8D8A-92B118324C14}" type="slidenum">
              <a:rPr lang="ru-RU" smtClean="0"/>
              <a:t>16</a:t>
            </a:fld>
            <a:endParaRPr lang="ru-RU" dirty="0"/>
          </a:p>
        </p:txBody>
      </p:sp>
      <p:pic>
        <p:nvPicPr>
          <p:cNvPr id="5" name="Picture 4">
            <a:extLst>
              <a:ext uri="{FF2B5EF4-FFF2-40B4-BE49-F238E27FC236}">
                <a16:creationId xmlns:a16="http://schemas.microsoft.com/office/drawing/2014/main" id="{B1455F6C-D9DB-0539-8D42-B458BD3B8FCF}"/>
              </a:ext>
            </a:extLst>
          </p:cNvPr>
          <p:cNvPicPr>
            <a:picLocks noChangeAspect="1"/>
          </p:cNvPicPr>
          <p:nvPr/>
        </p:nvPicPr>
        <p:blipFill>
          <a:blip r:embed="rId2"/>
          <a:srcRect/>
          <a:stretch/>
        </p:blipFill>
        <p:spPr>
          <a:xfrm>
            <a:off x="756920" y="1422606"/>
            <a:ext cx="10678160" cy="4571587"/>
          </a:xfrm>
          <a:prstGeom prst="rect">
            <a:avLst/>
          </a:prstGeom>
        </p:spPr>
      </p:pic>
    </p:spTree>
    <p:extLst>
      <p:ext uri="{BB962C8B-B14F-4D97-AF65-F5344CB8AC3E}">
        <p14:creationId xmlns:p14="http://schemas.microsoft.com/office/powerpoint/2010/main" val="24499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EEC4EA-1363-8EE3-D7CB-9907EE0BC9F8}"/>
              </a:ext>
            </a:extLst>
          </p:cNvPr>
          <p:cNvPicPr>
            <a:picLocks noChangeAspect="1"/>
          </p:cNvPicPr>
          <p:nvPr/>
        </p:nvPicPr>
        <p:blipFill>
          <a:blip r:embed="rId2"/>
          <a:srcRect t="9379" b="9379"/>
          <a:stretch/>
        </p:blipFill>
        <p:spPr>
          <a:xfrm>
            <a:off x="20" y="1"/>
            <a:ext cx="1219064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a:noFill/>
        </p:spPr>
      </p:pic>
      <p:sp>
        <p:nvSpPr>
          <p:cNvPr id="12" name="Title 2">
            <a:extLst>
              <a:ext uri="{FF2B5EF4-FFF2-40B4-BE49-F238E27FC236}">
                <a16:creationId xmlns:a16="http://schemas.microsoft.com/office/drawing/2014/main" id="{5B2E820C-8DAE-AAD8-8CB9-ECA2F72923CA}"/>
              </a:ext>
            </a:extLst>
          </p:cNvPr>
          <p:cNvSpPr>
            <a:spLocks noGrp="1"/>
          </p:cNvSpPr>
          <p:nvPr>
            <p:ph type="title"/>
          </p:nvPr>
        </p:nvSpPr>
        <p:spPr>
          <a:xfrm>
            <a:off x="838200" y="2784750"/>
            <a:ext cx="10515600" cy="782638"/>
          </a:xfrm>
        </p:spPr>
        <p:txBody>
          <a:bodyPr/>
          <a:lstStyle/>
          <a:p>
            <a:r>
              <a:rPr lang="en-US" sz="4800" dirty="0"/>
              <a:t>Diagrams</a:t>
            </a:r>
            <a:endParaRPr lang="en-US" dirty="0"/>
          </a:p>
        </p:txBody>
      </p:sp>
      <p:sp>
        <p:nvSpPr>
          <p:cNvPr id="4" name="Slide Number Placeholder 3">
            <a:extLst>
              <a:ext uri="{FF2B5EF4-FFF2-40B4-BE49-F238E27FC236}">
                <a16:creationId xmlns:a16="http://schemas.microsoft.com/office/drawing/2014/main" id="{80B4C24C-649B-227A-69C8-68AD98F82547}"/>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Tree>
    <p:extLst>
      <p:ext uri="{BB962C8B-B14F-4D97-AF65-F5344CB8AC3E}">
        <p14:creationId xmlns:p14="http://schemas.microsoft.com/office/powerpoint/2010/main" val="31817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D3229E-D816-B30A-F119-A355313E4735}"/>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4" name="Title 3">
            <a:extLst>
              <a:ext uri="{FF2B5EF4-FFF2-40B4-BE49-F238E27FC236}">
                <a16:creationId xmlns:a16="http://schemas.microsoft.com/office/drawing/2014/main" id="{E217A63B-3AFD-3DF3-F5D9-9B8350851F65}"/>
              </a:ext>
            </a:extLst>
          </p:cNvPr>
          <p:cNvSpPr>
            <a:spLocks noGrp="1"/>
          </p:cNvSpPr>
          <p:nvPr>
            <p:ph type="title"/>
          </p:nvPr>
        </p:nvSpPr>
        <p:spPr/>
        <p:txBody>
          <a:bodyPr/>
          <a:lstStyle/>
          <a:p>
            <a:r>
              <a:rPr lang="en-US" dirty="0"/>
              <a:t>Context Diagram</a:t>
            </a:r>
          </a:p>
        </p:txBody>
      </p:sp>
      <p:pic>
        <p:nvPicPr>
          <p:cNvPr id="6" name="Picture 5" descr="A diagram of a diagram&#10;&#10;Description automatically generated">
            <a:extLst>
              <a:ext uri="{FF2B5EF4-FFF2-40B4-BE49-F238E27FC236}">
                <a16:creationId xmlns:a16="http://schemas.microsoft.com/office/drawing/2014/main" id="{C0AE8383-3B6B-EC7A-6A59-71EFAE753868}"/>
              </a:ext>
            </a:extLst>
          </p:cNvPr>
          <p:cNvPicPr>
            <a:picLocks noChangeAspect="1"/>
          </p:cNvPicPr>
          <p:nvPr/>
        </p:nvPicPr>
        <p:blipFill>
          <a:blip r:embed="rId2"/>
          <a:stretch>
            <a:fillRect/>
          </a:stretch>
        </p:blipFill>
        <p:spPr>
          <a:xfrm>
            <a:off x="1778000" y="2105025"/>
            <a:ext cx="8636000" cy="3429000"/>
          </a:xfrm>
          <a:prstGeom prst="rect">
            <a:avLst/>
          </a:prstGeom>
        </p:spPr>
      </p:pic>
    </p:spTree>
    <p:extLst>
      <p:ext uri="{BB962C8B-B14F-4D97-AF65-F5344CB8AC3E}">
        <p14:creationId xmlns:p14="http://schemas.microsoft.com/office/powerpoint/2010/main" val="8169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3A4185-AB20-8FAB-6DAA-BAC52D4DB713}"/>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4" name="Title 3">
            <a:extLst>
              <a:ext uri="{FF2B5EF4-FFF2-40B4-BE49-F238E27FC236}">
                <a16:creationId xmlns:a16="http://schemas.microsoft.com/office/drawing/2014/main" id="{528C2C1D-02FC-D1CF-2056-1A1F17A03246}"/>
              </a:ext>
            </a:extLst>
          </p:cNvPr>
          <p:cNvSpPr>
            <a:spLocks noGrp="1"/>
          </p:cNvSpPr>
          <p:nvPr>
            <p:ph type="title"/>
          </p:nvPr>
        </p:nvSpPr>
        <p:spPr/>
        <p:txBody>
          <a:bodyPr/>
          <a:lstStyle/>
          <a:p>
            <a:r>
              <a:rPr lang="en-US" dirty="0"/>
              <a:t>DFD</a:t>
            </a:r>
          </a:p>
        </p:txBody>
      </p:sp>
      <p:pic>
        <p:nvPicPr>
          <p:cNvPr id="8" name="Picture 7">
            <a:extLst>
              <a:ext uri="{FF2B5EF4-FFF2-40B4-BE49-F238E27FC236}">
                <a16:creationId xmlns:a16="http://schemas.microsoft.com/office/drawing/2014/main" id="{574B44E3-557A-857E-91EA-DAB7664A556E}"/>
              </a:ext>
            </a:extLst>
          </p:cNvPr>
          <p:cNvPicPr>
            <a:picLocks noChangeAspect="1"/>
          </p:cNvPicPr>
          <p:nvPr/>
        </p:nvPicPr>
        <p:blipFill>
          <a:blip r:embed="rId2"/>
          <a:srcRect/>
          <a:stretch/>
        </p:blipFill>
        <p:spPr>
          <a:xfrm>
            <a:off x="1904728" y="1647825"/>
            <a:ext cx="8382543" cy="5210175"/>
          </a:xfrm>
          <a:prstGeom prst="rect">
            <a:avLst/>
          </a:prstGeom>
        </p:spPr>
      </p:pic>
    </p:spTree>
    <p:extLst>
      <p:ext uri="{BB962C8B-B14F-4D97-AF65-F5344CB8AC3E}">
        <p14:creationId xmlns:p14="http://schemas.microsoft.com/office/powerpoint/2010/main" val="39414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oup of people putting their hands together&#10;&#10;Description automatically generated">
            <a:extLst>
              <a:ext uri="{FF2B5EF4-FFF2-40B4-BE49-F238E27FC236}">
                <a16:creationId xmlns:a16="http://schemas.microsoft.com/office/drawing/2014/main" id="{B49374CF-4E3A-152C-313D-AD711E3BD175}"/>
              </a:ext>
            </a:extLst>
          </p:cNvPr>
          <p:cNvPicPr>
            <a:picLocks noGrp="1" noChangeAspect="1"/>
          </p:cNvPicPr>
          <p:nvPr>
            <p:ph type="pic" sz="quarter" idx="17"/>
          </p:nvPr>
        </p:nvPicPr>
        <p:blipFill rotWithShape="1">
          <a:blip r:embed="rId2"/>
          <a:srcRect t="21047" r="1" b="10509"/>
          <a:stretch/>
        </p:blipFill>
        <p:spPr>
          <a:xfrm>
            <a:off x="20" y="1"/>
            <a:ext cx="12190640" cy="5569499"/>
          </a:xfrm>
          <a:noFill/>
        </p:spPr>
      </p:pic>
      <p:sp>
        <p:nvSpPr>
          <p:cNvPr id="47" name="Title 2">
            <a:extLst>
              <a:ext uri="{FF2B5EF4-FFF2-40B4-BE49-F238E27FC236}">
                <a16:creationId xmlns:a16="http://schemas.microsoft.com/office/drawing/2014/main" id="{BFA067FA-0C73-EB6E-A5E3-D1A782E7A48C}"/>
              </a:ext>
            </a:extLst>
          </p:cNvPr>
          <p:cNvSpPr>
            <a:spLocks noGrp="1"/>
          </p:cNvSpPr>
          <p:nvPr>
            <p:ph type="title"/>
          </p:nvPr>
        </p:nvSpPr>
        <p:spPr>
          <a:xfrm>
            <a:off x="3015192" y="2332567"/>
            <a:ext cx="6383866" cy="2192866"/>
          </a:xfrm>
        </p:spPr>
        <p:txBody>
          <a:bodyPr>
            <a:normAutofit/>
          </a:bodyPr>
          <a:lstStyle/>
          <a:p>
            <a:r>
              <a:rPr lang="en-US" sz="4800" dirty="0"/>
              <a:t>TEAM MEMBERS</a:t>
            </a:r>
          </a:p>
        </p:txBody>
      </p:sp>
      <p:sp>
        <p:nvSpPr>
          <p:cNvPr id="15" name="Slide Number Placeholder 2">
            <a:extLst>
              <a:ext uri="{FF2B5EF4-FFF2-40B4-BE49-F238E27FC236}">
                <a16:creationId xmlns:a16="http://schemas.microsoft.com/office/drawing/2014/main" id="{67EFEED1-750C-15E4-993F-B26AE81AAD0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a:t>
            </a:fld>
            <a:endParaRPr lang="ru-RU"/>
          </a:p>
        </p:txBody>
      </p:sp>
    </p:spTree>
    <p:extLst>
      <p:ext uri="{BB962C8B-B14F-4D97-AF65-F5344CB8AC3E}">
        <p14:creationId xmlns:p14="http://schemas.microsoft.com/office/powerpoint/2010/main" val="41074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DF97C5-EF32-FDAF-3B87-7F84662ACD36}"/>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4" name="Title 3">
            <a:extLst>
              <a:ext uri="{FF2B5EF4-FFF2-40B4-BE49-F238E27FC236}">
                <a16:creationId xmlns:a16="http://schemas.microsoft.com/office/drawing/2014/main" id="{A84D32AF-FD67-B49A-A4E3-96836EE66E8F}"/>
              </a:ext>
            </a:extLst>
          </p:cNvPr>
          <p:cNvSpPr>
            <a:spLocks noGrp="1"/>
          </p:cNvSpPr>
          <p:nvPr>
            <p:ph type="title"/>
          </p:nvPr>
        </p:nvSpPr>
        <p:spPr/>
        <p:txBody>
          <a:bodyPr/>
          <a:lstStyle/>
          <a:p>
            <a:r>
              <a:rPr lang="en-US" dirty="0"/>
              <a:t>Use Case Diagram</a:t>
            </a:r>
          </a:p>
        </p:txBody>
      </p:sp>
      <p:pic>
        <p:nvPicPr>
          <p:cNvPr id="10" name="Picture 9">
            <a:extLst>
              <a:ext uri="{FF2B5EF4-FFF2-40B4-BE49-F238E27FC236}">
                <a16:creationId xmlns:a16="http://schemas.microsoft.com/office/drawing/2014/main" id="{905AD027-1194-1D17-E90B-47D67920E5E8}"/>
              </a:ext>
            </a:extLst>
          </p:cNvPr>
          <p:cNvPicPr>
            <a:picLocks noChangeAspect="1"/>
          </p:cNvPicPr>
          <p:nvPr/>
        </p:nvPicPr>
        <p:blipFill>
          <a:blip r:embed="rId2"/>
          <a:srcRect/>
          <a:stretch/>
        </p:blipFill>
        <p:spPr>
          <a:xfrm>
            <a:off x="2543175" y="1762125"/>
            <a:ext cx="7345543" cy="4908550"/>
          </a:xfrm>
          <a:prstGeom prst="rect">
            <a:avLst/>
          </a:prstGeom>
        </p:spPr>
      </p:pic>
    </p:spTree>
    <p:extLst>
      <p:ext uri="{BB962C8B-B14F-4D97-AF65-F5344CB8AC3E}">
        <p14:creationId xmlns:p14="http://schemas.microsoft.com/office/powerpoint/2010/main" val="305639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1EBC84-E644-02D7-1395-E917927851E1}"/>
              </a:ext>
            </a:extLst>
          </p:cNvPr>
          <p:cNvPicPr>
            <a:picLocks noChangeAspect="1"/>
          </p:cNvPicPr>
          <p:nvPr/>
        </p:nvPicPr>
        <p:blipFill rotWithShape="1">
          <a:blip r:embed="rId2"/>
          <a:srcRect t="18779" r="1" b="1"/>
          <a:stretch/>
        </p:blipFill>
        <p:spPr>
          <a:xfrm>
            <a:off x="20" y="1"/>
            <a:ext cx="1219064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a:noFill/>
        </p:spPr>
      </p:pic>
      <p:sp>
        <p:nvSpPr>
          <p:cNvPr id="19" name="Title 2">
            <a:extLst>
              <a:ext uri="{FF2B5EF4-FFF2-40B4-BE49-F238E27FC236}">
                <a16:creationId xmlns:a16="http://schemas.microsoft.com/office/drawing/2014/main" id="{DEEF47D7-2A79-8BD4-DDCA-45B7F6693C7D}"/>
              </a:ext>
            </a:extLst>
          </p:cNvPr>
          <p:cNvSpPr>
            <a:spLocks noGrp="1"/>
          </p:cNvSpPr>
          <p:nvPr>
            <p:ph type="title"/>
          </p:nvPr>
        </p:nvSpPr>
        <p:spPr>
          <a:xfrm>
            <a:off x="929640" y="2937623"/>
            <a:ext cx="10515600" cy="782638"/>
          </a:xfrm>
        </p:spPr>
        <p:txBody>
          <a:bodyPr anchor="ctr">
            <a:normAutofit/>
          </a:bodyPr>
          <a:lstStyle/>
          <a:p>
            <a:r>
              <a:rPr lang="en-US" dirty="0"/>
              <a:t>Project Management</a:t>
            </a:r>
          </a:p>
        </p:txBody>
      </p:sp>
      <p:sp>
        <p:nvSpPr>
          <p:cNvPr id="3" name="Slide Number Placeholder 2">
            <a:extLst>
              <a:ext uri="{FF2B5EF4-FFF2-40B4-BE49-F238E27FC236}">
                <a16:creationId xmlns:a16="http://schemas.microsoft.com/office/drawing/2014/main" id="{E12AE360-7DAA-2A21-C7C7-40A9D8EF2B6C}"/>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21</a:t>
            </a:fld>
            <a:endParaRPr lang="ru-RU"/>
          </a:p>
        </p:txBody>
      </p:sp>
    </p:spTree>
    <p:extLst>
      <p:ext uri="{BB962C8B-B14F-4D97-AF65-F5344CB8AC3E}">
        <p14:creationId xmlns:p14="http://schemas.microsoft.com/office/powerpoint/2010/main" val="1985921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3BFA8D-211C-CB48-2EA0-2C592B5AFC70}"/>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A6D31855-8671-8010-B418-338D59D3BEEE}"/>
              </a:ext>
            </a:extLst>
          </p:cNvPr>
          <p:cNvSpPr>
            <a:spLocks noGrp="1"/>
          </p:cNvSpPr>
          <p:nvPr>
            <p:ph type="sldNum" sz="quarter" idx="12"/>
          </p:nvPr>
        </p:nvSpPr>
        <p:spPr/>
        <p:txBody>
          <a:bodyPr/>
          <a:lstStyle/>
          <a:p>
            <a:fld id="{D495E168-DA5E-4888-8D8A-92B118324C14}" type="slidenum">
              <a:rPr lang="ru-RU" smtClean="0"/>
              <a:t>22</a:t>
            </a:fld>
            <a:endParaRPr lang="ru-RU" dirty="0"/>
          </a:p>
        </p:txBody>
      </p:sp>
      <p:pic>
        <p:nvPicPr>
          <p:cNvPr id="5" name="Picture 4" descr="A screenshot of a project&#10;&#10;Description automatically generated">
            <a:extLst>
              <a:ext uri="{FF2B5EF4-FFF2-40B4-BE49-F238E27FC236}">
                <a16:creationId xmlns:a16="http://schemas.microsoft.com/office/drawing/2014/main" id="{8E9FAD50-894A-E7C8-B3FB-4BB34C496DA8}"/>
              </a:ext>
            </a:extLst>
          </p:cNvPr>
          <p:cNvPicPr>
            <a:picLocks noChangeAspect="1"/>
          </p:cNvPicPr>
          <p:nvPr/>
        </p:nvPicPr>
        <p:blipFill>
          <a:blip r:embed="rId2"/>
          <a:stretch>
            <a:fillRect/>
          </a:stretch>
        </p:blipFill>
        <p:spPr>
          <a:xfrm>
            <a:off x="0" y="559019"/>
            <a:ext cx="12192000" cy="5238750"/>
          </a:xfrm>
          <a:prstGeom prst="rect">
            <a:avLst/>
          </a:prstGeom>
        </p:spPr>
      </p:pic>
    </p:spTree>
    <p:extLst>
      <p:ext uri="{BB962C8B-B14F-4D97-AF65-F5344CB8AC3E}">
        <p14:creationId xmlns:p14="http://schemas.microsoft.com/office/powerpoint/2010/main" val="8100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EE664-4823-3EA5-6AD9-3CEF4866EC6D}"/>
              </a:ext>
            </a:extLst>
          </p:cNvPr>
          <p:cNvSpPr>
            <a:spLocks noGrp="1"/>
          </p:cNvSpPr>
          <p:nvPr>
            <p:ph type="sldNum" sz="quarter" idx="12"/>
          </p:nvPr>
        </p:nvSpPr>
        <p:spPr/>
        <p:txBody>
          <a:bodyPr/>
          <a:lstStyle/>
          <a:p>
            <a:fld id="{D495E168-DA5E-4888-8D8A-92B118324C14}" type="slidenum">
              <a:rPr lang="ru-RU" smtClean="0"/>
              <a:t>23</a:t>
            </a:fld>
            <a:endParaRPr lang="ru-RU" dirty="0"/>
          </a:p>
        </p:txBody>
      </p:sp>
      <p:pic>
        <p:nvPicPr>
          <p:cNvPr id="5" name="Picture 4" descr="A screenshot of a computer&#10;&#10;Description automatically generated">
            <a:extLst>
              <a:ext uri="{FF2B5EF4-FFF2-40B4-BE49-F238E27FC236}">
                <a16:creationId xmlns:a16="http://schemas.microsoft.com/office/drawing/2014/main" id="{FF61E683-D360-91EE-446F-2976780E9675}"/>
              </a:ext>
            </a:extLst>
          </p:cNvPr>
          <p:cNvPicPr>
            <a:picLocks noChangeAspect="1"/>
          </p:cNvPicPr>
          <p:nvPr/>
        </p:nvPicPr>
        <p:blipFill>
          <a:blip r:embed="rId2"/>
          <a:stretch>
            <a:fillRect/>
          </a:stretch>
        </p:blipFill>
        <p:spPr>
          <a:xfrm>
            <a:off x="0" y="814387"/>
            <a:ext cx="12192000" cy="5229225"/>
          </a:xfrm>
          <a:prstGeom prst="rect">
            <a:avLst/>
          </a:prstGeom>
        </p:spPr>
      </p:pic>
    </p:spTree>
    <p:extLst>
      <p:ext uri="{BB962C8B-B14F-4D97-AF65-F5344CB8AC3E}">
        <p14:creationId xmlns:p14="http://schemas.microsoft.com/office/powerpoint/2010/main" val="416364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563479" y="2784750"/>
            <a:ext cx="10515600" cy="782638"/>
          </a:xfrm>
        </p:spPr>
        <p:txBody>
          <a:bodyPr>
            <a:normAutofit fontScale="90000"/>
          </a:bodyPr>
          <a:lstStyle/>
          <a:p>
            <a:r>
              <a:rPr lang="en-US" sz="5400" dirty="0"/>
              <a:t>THANK TOU</a:t>
            </a:r>
            <a:endParaRPr lang="ru-RU" sz="5400"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24</a:t>
            </a:fld>
            <a:endParaRPr lang="ru-RU" dirty="0"/>
          </a:p>
        </p:txBody>
      </p:sp>
    </p:spTree>
    <p:extLst>
      <p:ext uri="{BB962C8B-B14F-4D97-AF65-F5344CB8AC3E}">
        <p14:creationId xmlns:p14="http://schemas.microsoft.com/office/powerpoint/2010/main" val="193536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337576-DAE7-D25A-E779-AA78FB75BB8C}"/>
              </a:ext>
            </a:extLst>
          </p:cNvPr>
          <p:cNvSpPr>
            <a:spLocks noGrp="1"/>
          </p:cNvSpPr>
          <p:nvPr>
            <p:ph type="sldNum" sz="quarter" idx="12"/>
          </p:nvPr>
        </p:nvSpPr>
        <p:spPr/>
        <p:txBody>
          <a:bodyPr/>
          <a:lstStyle/>
          <a:p>
            <a:fld id="{D495E168-DA5E-4888-8D8A-92B118324C14}" type="slidenum">
              <a:rPr lang="ru-RU" smtClean="0"/>
              <a:t>3</a:t>
            </a:fld>
            <a:endParaRPr lang="ru-RU" dirty="0"/>
          </a:p>
        </p:txBody>
      </p:sp>
      <p:sp>
        <p:nvSpPr>
          <p:cNvPr id="11" name="Flowchart: Connector 10">
            <a:extLst>
              <a:ext uri="{FF2B5EF4-FFF2-40B4-BE49-F238E27FC236}">
                <a16:creationId xmlns:a16="http://schemas.microsoft.com/office/drawing/2014/main" id="{00950444-28C5-AE7D-644D-1B4993FD8240}"/>
              </a:ext>
            </a:extLst>
          </p:cNvPr>
          <p:cNvSpPr/>
          <p:nvPr/>
        </p:nvSpPr>
        <p:spPr>
          <a:xfrm>
            <a:off x="462197" y="1259716"/>
            <a:ext cx="2014306" cy="2145582"/>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17" name="Flowchart: Connector 16">
            <a:extLst>
              <a:ext uri="{FF2B5EF4-FFF2-40B4-BE49-F238E27FC236}">
                <a16:creationId xmlns:a16="http://schemas.microsoft.com/office/drawing/2014/main" id="{E4D87782-48BE-B2A5-6A83-FD2A8C961A70}"/>
              </a:ext>
            </a:extLst>
          </p:cNvPr>
          <p:cNvSpPr/>
          <p:nvPr/>
        </p:nvSpPr>
        <p:spPr>
          <a:xfrm>
            <a:off x="7463877" y="1283418"/>
            <a:ext cx="2014306" cy="2145582"/>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18" name="Flowchart: Connector 17">
            <a:extLst>
              <a:ext uri="{FF2B5EF4-FFF2-40B4-BE49-F238E27FC236}">
                <a16:creationId xmlns:a16="http://schemas.microsoft.com/office/drawing/2014/main" id="{4FC3512D-DF22-17D1-4B7D-428EFBC9B99C}"/>
              </a:ext>
            </a:extLst>
          </p:cNvPr>
          <p:cNvSpPr/>
          <p:nvPr/>
        </p:nvSpPr>
        <p:spPr>
          <a:xfrm>
            <a:off x="5164222" y="1259716"/>
            <a:ext cx="2014307" cy="2145582"/>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22" name="Rectangle 21">
            <a:extLst>
              <a:ext uri="{FF2B5EF4-FFF2-40B4-BE49-F238E27FC236}">
                <a16:creationId xmlns:a16="http://schemas.microsoft.com/office/drawing/2014/main" id="{C16A6739-A1BA-6207-2B13-C2F068276B04}"/>
              </a:ext>
            </a:extLst>
          </p:cNvPr>
          <p:cNvSpPr/>
          <p:nvPr/>
        </p:nvSpPr>
        <p:spPr>
          <a:xfrm>
            <a:off x="462197" y="3697175"/>
            <a:ext cx="2014306" cy="1200329"/>
          </a:xfrm>
          <a:prstGeom prst="rect">
            <a:avLst/>
          </a:prstGeom>
          <a:noFill/>
        </p:spPr>
        <p:txBody>
          <a:bodyPr wrap="square" lIns="91440" tIns="45720" rIns="91440" bIns="45720">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Ali Mohamed</a:t>
            </a:r>
          </a:p>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Machine learning Engineer</a:t>
            </a:r>
          </a:p>
          <a:p>
            <a:pPr algn="ctr"/>
            <a:r>
              <a:rPr lang="en-US" b="1" dirty="0">
                <a:ln w="0"/>
                <a:solidFill>
                  <a:schemeClr val="tx2">
                    <a:lumMod val="60000"/>
                    <a:lumOff val="40000"/>
                  </a:schemeClr>
                </a:solidFill>
                <a:effectLst>
                  <a:outerShdw blurRad="38100" dist="25400" dir="5400000" algn="ctr" rotWithShape="0">
                    <a:srgbClr val="6E747A">
                      <a:alpha val="43000"/>
                    </a:srgbClr>
                  </a:outerShdw>
                </a:effectLst>
              </a:rPr>
              <a:t>Leader</a:t>
            </a:r>
            <a:endParaRPr lang="en-US" b="1"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5" name="Rectangle 24">
            <a:extLst>
              <a:ext uri="{FF2B5EF4-FFF2-40B4-BE49-F238E27FC236}">
                <a16:creationId xmlns:a16="http://schemas.microsoft.com/office/drawing/2014/main" id="{B431396C-F6B0-53B2-C442-E03E302CBD61}"/>
              </a:ext>
            </a:extLst>
          </p:cNvPr>
          <p:cNvSpPr/>
          <p:nvPr/>
        </p:nvSpPr>
        <p:spPr>
          <a:xfrm>
            <a:off x="9497635" y="3702665"/>
            <a:ext cx="2751532" cy="646331"/>
          </a:xfrm>
          <a:prstGeom prst="rect">
            <a:avLst/>
          </a:prstGeom>
          <a:noFill/>
        </p:spPr>
        <p:txBody>
          <a:bodyPr wrap="square" lIns="91440" tIns="45720" rIns="91440" bIns="45720">
            <a:spAutoFit/>
          </a:bodyPr>
          <a:lstStyle/>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Abdelrahman Ramadan </a:t>
            </a: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Backend Developer</a:t>
            </a:r>
          </a:p>
        </p:txBody>
      </p:sp>
      <p:sp>
        <p:nvSpPr>
          <p:cNvPr id="26" name="Rectangle 25">
            <a:extLst>
              <a:ext uri="{FF2B5EF4-FFF2-40B4-BE49-F238E27FC236}">
                <a16:creationId xmlns:a16="http://schemas.microsoft.com/office/drawing/2014/main" id="{2115D957-F2AC-2BD5-3773-C3F6C8E39D00}"/>
              </a:ext>
            </a:extLst>
          </p:cNvPr>
          <p:cNvSpPr/>
          <p:nvPr/>
        </p:nvSpPr>
        <p:spPr>
          <a:xfrm>
            <a:off x="4943179" y="3643644"/>
            <a:ext cx="2231032" cy="646331"/>
          </a:xfrm>
          <a:prstGeom prst="rect">
            <a:avLst/>
          </a:prstGeom>
          <a:noFill/>
        </p:spPr>
        <p:txBody>
          <a:bodyPr wrap="square" lIns="91440" tIns="45720" rIns="91440" bIns="45720">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Mohamed Ahmed</a:t>
            </a:r>
          </a:p>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Frontend Developer</a:t>
            </a:r>
            <a:endParaRPr lang="en-US" b="0"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852FE74-3667-C6A4-7692-73C5E3E2FE52}"/>
              </a:ext>
            </a:extLst>
          </p:cNvPr>
          <p:cNvSpPr txBox="1"/>
          <p:nvPr/>
        </p:nvSpPr>
        <p:spPr>
          <a:xfrm>
            <a:off x="2648333" y="3702664"/>
            <a:ext cx="2123016" cy="646331"/>
          </a:xfrm>
          <a:prstGeom prst="rect">
            <a:avLst/>
          </a:prstGeom>
          <a:noFill/>
        </p:spPr>
        <p:txBody>
          <a:bodyPr wrap="square">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Beltagy Mohamed</a:t>
            </a:r>
          </a:p>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Data Analyst</a:t>
            </a:r>
            <a:endParaRPr lang="en-US" b="0"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9" name="Flowchart: Connector 28">
            <a:extLst>
              <a:ext uri="{FF2B5EF4-FFF2-40B4-BE49-F238E27FC236}">
                <a16:creationId xmlns:a16="http://schemas.microsoft.com/office/drawing/2014/main" id="{C9CCFBC2-71CB-488A-2ED6-ED7D3BEBAB77}"/>
              </a:ext>
            </a:extLst>
          </p:cNvPr>
          <p:cNvSpPr/>
          <p:nvPr/>
        </p:nvSpPr>
        <p:spPr>
          <a:xfrm>
            <a:off x="9866248" y="1220276"/>
            <a:ext cx="2014306" cy="2145583"/>
          </a:xfrm>
          <a:prstGeom prst="flowChartConnector">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31" name="Rectangle 30">
            <a:extLst>
              <a:ext uri="{FF2B5EF4-FFF2-40B4-BE49-F238E27FC236}">
                <a16:creationId xmlns:a16="http://schemas.microsoft.com/office/drawing/2014/main" id="{69D6B9BD-6CB0-3193-1D59-F4CC576DE080}"/>
              </a:ext>
            </a:extLst>
          </p:cNvPr>
          <p:cNvSpPr/>
          <p:nvPr/>
        </p:nvSpPr>
        <p:spPr>
          <a:xfrm>
            <a:off x="7346041" y="3697175"/>
            <a:ext cx="2231032" cy="646331"/>
          </a:xfrm>
          <a:prstGeom prst="rect">
            <a:avLst/>
          </a:prstGeom>
          <a:noFill/>
        </p:spPr>
        <p:txBody>
          <a:bodyPr wrap="square" lIns="91440" tIns="45720" rIns="91440" bIns="45720">
            <a:spAutoFit/>
          </a:bodyPr>
          <a:lstStyle/>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Ziad Selim</a:t>
            </a:r>
          </a:p>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Backend Developer</a:t>
            </a:r>
          </a:p>
        </p:txBody>
      </p:sp>
      <p:graphicFrame>
        <p:nvGraphicFramePr>
          <p:cNvPr id="6" name="رسم تخطيطي 5">
            <a:extLst>
              <a:ext uri="{FF2B5EF4-FFF2-40B4-BE49-F238E27FC236}">
                <a16:creationId xmlns:a16="http://schemas.microsoft.com/office/drawing/2014/main" id="{05A0FBC4-7537-8F07-F51B-F80CDF32E06F}"/>
              </a:ext>
            </a:extLst>
          </p:cNvPr>
          <p:cNvGraphicFramePr/>
          <p:nvPr>
            <p:extLst>
              <p:ext uri="{D42A27DB-BD31-4B8C-83A1-F6EECF244321}">
                <p14:modId xmlns:p14="http://schemas.microsoft.com/office/powerpoint/2010/main" val="717528297"/>
              </p:ext>
            </p:extLst>
          </p:nvPr>
        </p:nvGraphicFramePr>
        <p:xfrm>
          <a:off x="2675408" y="1283418"/>
          <a:ext cx="4361995" cy="3834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482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 calcmode="lin" valueType="num">
                                      <p:cBhvr additive="base">
                                        <p:cTn id="5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2" grpId="0"/>
      <p:bldP spid="26" grpId="0"/>
      <p:bldP spid="28" grpId="0"/>
      <p:bldP spid="29"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a:xfrm>
            <a:off x="781987" y="866774"/>
            <a:ext cx="9144000" cy="582019"/>
          </a:xfrm>
        </p:spPr>
        <p:txBody>
          <a:bodyPr>
            <a:noAutofit/>
          </a:bodyPr>
          <a:lstStyle/>
          <a:p>
            <a:br>
              <a:rPr lang="en-US" b="0" i="0" dirty="0">
                <a:effectLst/>
                <a:latin typeface="Söhne"/>
              </a:rPr>
            </a:br>
            <a:r>
              <a:rPr lang="en-US" b="0" dirty="0">
                <a:latin typeface="Söhne"/>
              </a:rPr>
              <a:t>INTRODCUTION</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1372536" y="2333624"/>
            <a:ext cx="5580713" cy="2838451"/>
          </a:xfrm>
        </p:spPr>
        <p:txBody>
          <a:bodyPr>
            <a:normAutofit/>
          </a:bodyPr>
          <a:lstStyle/>
          <a:p>
            <a:pPr marL="342900" indent="-342900">
              <a:buFont typeface="Arial" panose="020B0604020202020204" pitchFamily="34" charset="0"/>
              <a:buChar char="•"/>
            </a:pPr>
            <a:r>
              <a:rPr lang="en-GB" sz="2000" dirty="0"/>
              <a:t>Brief overview of the Titanic Website System.</a:t>
            </a:r>
          </a:p>
          <a:p>
            <a:pPr marL="342900" indent="-342900">
              <a:buFont typeface="Arial" panose="020B0604020202020204" pitchFamily="34" charset="0"/>
              <a:buChar char="•"/>
            </a:pPr>
            <a:r>
              <a:rPr lang="en-GB" sz="2000" dirty="0"/>
              <a:t>Purpose and objectives of the system.</a:t>
            </a:r>
          </a:p>
          <a:p>
            <a:pPr marL="342900" indent="-342900">
              <a:buFont typeface="Arial" panose="020B0604020202020204" pitchFamily="34" charset="0"/>
              <a:buChar char="•"/>
            </a:pPr>
            <a:r>
              <a:rPr lang="en-GB" sz="2000" dirty="0"/>
              <a:t>Target audience and stakeholders.</a:t>
            </a:r>
            <a:endParaRPr lang="ru-RU" sz="2000"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2872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arn(inVertical)">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arn(inVertical)">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srcRect l="21675" r="32054" b="10380"/>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t>OVERVIEW</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417733" y="2074333"/>
            <a:ext cx="5145617" cy="3723436"/>
          </a:xfrm>
        </p:spPr>
        <p:txBody>
          <a:bodyPr>
            <a:normAutofit/>
          </a:bodyPr>
          <a:lstStyle/>
          <a:p>
            <a:pPr marL="0" indent="0">
              <a:lnSpc>
                <a:spcPct val="100000"/>
              </a:lnSpc>
              <a:buNone/>
            </a:pPr>
            <a:r>
              <a:rPr lang="en-GB" sz="1800" dirty="0">
                <a:solidFill>
                  <a:schemeClr val="accent3"/>
                </a:solidFill>
                <a:cs typeface="Times New Roman" panose="02020603050405020304" pitchFamily="18" charset="0"/>
              </a:rPr>
              <a:t>The Titanic Website System is a web application designed to provide users with an interactive and informative experience related to the historic RMS Titanic. It incorporates a machine learning model to predict the likelihood of survival for an individual based on various input parameters such as passenger class, gender, age, and more. The system not only offers predictive capabilities but also serves as an engaging platform for users interested in learning about the Titanic's history.</a:t>
            </a:r>
            <a:endParaRPr lang="ru-RU" sz="1800" dirty="0">
              <a:solidFill>
                <a:schemeClr val="accent3"/>
              </a:solidFill>
              <a:cs typeface="Times New Roman" panose="02020603050405020304" pitchFamily="18" charset="0"/>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5853" y="1231900"/>
            <a:ext cx="5280147" cy="863600"/>
          </a:xfrm>
        </p:spPr>
        <p:txBody>
          <a:bodyPr>
            <a:normAutofit/>
          </a:bodyPr>
          <a:lstStyle/>
          <a:p>
            <a:r>
              <a:rPr lang="en-US" b="0" i="0" dirty="0">
                <a:effectLst/>
                <a:latin typeface="Söhne"/>
              </a:rPr>
              <a:t>PURPOSE</a:t>
            </a:r>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812290" y="2365375"/>
            <a:ext cx="4865786" cy="1320800"/>
          </a:xfrm>
        </p:spPr>
        <p:txBody>
          <a:bodyPr/>
          <a:lstStyle/>
          <a:p>
            <a:r>
              <a:rPr lang="en-GB" dirty="0"/>
              <a:t>The primary purpose of the Titanic Website System is to merge historical data with modern technology, offering users an immersive experience. It aims to:</a:t>
            </a:r>
            <a:endParaRPr lang="en-US"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971089" y="3565973"/>
            <a:ext cx="4548187" cy="560159"/>
          </a:xfrm>
        </p:spPr>
        <p:txBody>
          <a:bodyPr/>
          <a:lstStyle/>
          <a:p>
            <a:r>
              <a:rPr lang="en-GB" dirty="0"/>
              <a:t>Provide users with a personalized prediction of survival on the Titanic based on their input data.</a:t>
            </a:r>
            <a:endParaRPr lang="ru-RU" dirty="0"/>
          </a:p>
        </p:txBody>
      </p:sp>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18" t="19053" r="-18" b="-174"/>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10" name="Text Placeholder 4">
            <a:extLst>
              <a:ext uri="{FF2B5EF4-FFF2-40B4-BE49-F238E27FC236}">
                <a16:creationId xmlns:a16="http://schemas.microsoft.com/office/drawing/2014/main" id="{5D3700D9-51E1-CCDA-A1F9-F7104133408D}"/>
              </a:ext>
            </a:extLst>
          </p:cNvPr>
          <p:cNvSpPr txBox="1">
            <a:spLocks/>
          </p:cNvSpPr>
          <p:nvPr/>
        </p:nvSpPr>
        <p:spPr>
          <a:xfrm>
            <a:off x="971088" y="4241914"/>
            <a:ext cx="4548187"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Disseminate information about the Titanic's history, passengers, and the disaster itself.</a:t>
            </a:r>
            <a:endParaRPr lang="ru-RU" dirty="0"/>
          </a:p>
        </p:txBody>
      </p:sp>
      <p:sp>
        <p:nvSpPr>
          <p:cNvPr id="11" name="Text Placeholder 4">
            <a:extLst>
              <a:ext uri="{FF2B5EF4-FFF2-40B4-BE49-F238E27FC236}">
                <a16:creationId xmlns:a16="http://schemas.microsoft.com/office/drawing/2014/main" id="{E36EC616-8986-6E86-F5FC-A590DFBD772F}"/>
              </a:ext>
            </a:extLst>
          </p:cNvPr>
          <p:cNvSpPr txBox="1">
            <a:spLocks/>
          </p:cNvSpPr>
          <p:nvPr/>
        </p:nvSpPr>
        <p:spPr>
          <a:xfrm>
            <a:off x="971087" y="4917855"/>
            <a:ext cx="4548187" cy="663795"/>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Create an engaging and user-friendly platform for individuals interested in exploring and learning about the Titanic.</a:t>
            </a:r>
            <a:endParaRPr lang="ru-RU" dirty="0"/>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wipe(down)">
                                      <p:cBhvr>
                                        <p:cTn id="14" dur="500"/>
                                        <p:tgtEl>
                                          <p:spTgt spid="2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down)">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down)">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down)">
                                      <p:cBhvr>
                                        <p:cTn id="2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8D8F331-D100-0239-7E44-74E7673E51B3}"/>
              </a:ext>
            </a:extLst>
          </p:cNvPr>
          <p:cNvPicPr>
            <a:picLocks noGrp="1" noChangeAspect="1"/>
          </p:cNvPicPr>
          <p:nvPr>
            <p:ph type="pic" sz="quarter" idx="18"/>
          </p:nvPr>
        </p:nvPicPr>
        <p:blipFill>
          <a:blip r:embed="rId2"/>
          <a:srcRect t="9860" b="9860"/>
          <a:stretch/>
        </p:blipFill>
        <p:spPr/>
      </p:pic>
      <p:sp>
        <p:nvSpPr>
          <p:cNvPr id="3" name="Title 2">
            <a:extLst>
              <a:ext uri="{FF2B5EF4-FFF2-40B4-BE49-F238E27FC236}">
                <a16:creationId xmlns:a16="http://schemas.microsoft.com/office/drawing/2014/main" id="{189D44E3-3BC1-0207-FBE6-3FFE1759D78F}"/>
              </a:ext>
            </a:extLst>
          </p:cNvPr>
          <p:cNvSpPr>
            <a:spLocks noGrp="1"/>
          </p:cNvSpPr>
          <p:nvPr>
            <p:ph type="title"/>
          </p:nvPr>
        </p:nvSpPr>
        <p:spPr/>
        <p:txBody>
          <a:bodyPr/>
          <a:lstStyle/>
          <a:p>
            <a:r>
              <a:rPr lang="en-US" b="0" i="0" dirty="0">
                <a:effectLst/>
                <a:latin typeface="Söhne"/>
              </a:rPr>
              <a:t>OBJECTIVES</a:t>
            </a:r>
            <a:endParaRPr lang="en-US" dirty="0"/>
          </a:p>
        </p:txBody>
      </p:sp>
      <p:sp>
        <p:nvSpPr>
          <p:cNvPr id="5" name="Slide Number Placeholder 4">
            <a:extLst>
              <a:ext uri="{FF2B5EF4-FFF2-40B4-BE49-F238E27FC236}">
                <a16:creationId xmlns:a16="http://schemas.microsoft.com/office/drawing/2014/main" id="{7AF83492-2676-43F1-FEB2-41708821881D}"/>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 Placeholder 5">
            <a:extLst>
              <a:ext uri="{FF2B5EF4-FFF2-40B4-BE49-F238E27FC236}">
                <a16:creationId xmlns:a16="http://schemas.microsoft.com/office/drawing/2014/main" id="{578A3FA0-6699-08B6-2376-E68F1677C355}"/>
              </a:ext>
            </a:extLst>
          </p:cNvPr>
          <p:cNvSpPr>
            <a:spLocks noGrp="1"/>
          </p:cNvSpPr>
          <p:nvPr>
            <p:ph type="body" sz="quarter" idx="15"/>
          </p:nvPr>
        </p:nvSpPr>
        <p:spPr>
          <a:xfrm>
            <a:off x="770961" y="3076189"/>
            <a:ext cx="4548187" cy="485607"/>
          </a:xfrm>
        </p:spPr>
        <p:txBody>
          <a:bodyPr/>
          <a:lstStyle/>
          <a:p>
            <a:r>
              <a:rPr lang="en-GB" dirty="0"/>
              <a:t>Implement a machine learning model trained on the Titanic dataset to predict survival probabilities.</a:t>
            </a:r>
            <a:endParaRPr lang="en-US" dirty="0"/>
          </a:p>
        </p:txBody>
      </p:sp>
      <p:sp>
        <p:nvSpPr>
          <p:cNvPr id="7" name="Text Placeholder 6">
            <a:extLst>
              <a:ext uri="{FF2B5EF4-FFF2-40B4-BE49-F238E27FC236}">
                <a16:creationId xmlns:a16="http://schemas.microsoft.com/office/drawing/2014/main" id="{C2D7AB0C-81C6-F92E-BEED-27DD7D5C3BF4}"/>
              </a:ext>
            </a:extLst>
          </p:cNvPr>
          <p:cNvSpPr>
            <a:spLocks noGrp="1"/>
          </p:cNvSpPr>
          <p:nvPr>
            <p:ph type="body" sz="quarter" idx="16"/>
          </p:nvPr>
        </p:nvSpPr>
        <p:spPr>
          <a:xfrm>
            <a:off x="686134" y="2374643"/>
            <a:ext cx="4565650" cy="598150"/>
          </a:xfrm>
        </p:spPr>
        <p:txBody>
          <a:bodyPr/>
          <a:lstStyle/>
          <a:p>
            <a:r>
              <a:rPr lang="en-GB" dirty="0"/>
              <a:t>The specific objectives of the Titanic Website System include:</a:t>
            </a:r>
            <a:endParaRPr lang="en-US" dirty="0"/>
          </a:p>
        </p:txBody>
      </p:sp>
      <p:sp>
        <p:nvSpPr>
          <p:cNvPr id="11" name="Text Placeholder 5">
            <a:extLst>
              <a:ext uri="{FF2B5EF4-FFF2-40B4-BE49-F238E27FC236}">
                <a16:creationId xmlns:a16="http://schemas.microsoft.com/office/drawing/2014/main" id="{F98FA6AC-2ADA-02FF-A510-5087A3AC19F6}"/>
              </a:ext>
            </a:extLst>
          </p:cNvPr>
          <p:cNvSpPr txBox="1">
            <a:spLocks/>
          </p:cNvSpPr>
          <p:nvPr/>
        </p:nvSpPr>
        <p:spPr>
          <a:xfrm>
            <a:off x="812290" y="3674338"/>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Develop a user-friendly interface that allows users to input their details for predictions.</a:t>
            </a:r>
            <a:endParaRPr lang="en-US" dirty="0"/>
          </a:p>
        </p:txBody>
      </p:sp>
      <p:sp>
        <p:nvSpPr>
          <p:cNvPr id="12" name="Text Placeholder 5">
            <a:extLst>
              <a:ext uri="{FF2B5EF4-FFF2-40B4-BE49-F238E27FC236}">
                <a16:creationId xmlns:a16="http://schemas.microsoft.com/office/drawing/2014/main" id="{F7513633-FE48-9A4D-16D9-4E5D411AAAE2}"/>
              </a:ext>
            </a:extLst>
          </p:cNvPr>
          <p:cNvSpPr txBox="1">
            <a:spLocks/>
          </p:cNvSpPr>
          <p:nvPr/>
        </p:nvSpPr>
        <p:spPr>
          <a:xfrm>
            <a:off x="812290" y="4276737"/>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Offer clear and concise information about the Titanic, its passengers, and historical context.</a:t>
            </a:r>
            <a:endParaRPr lang="en-US" dirty="0"/>
          </a:p>
        </p:txBody>
      </p:sp>
      <p:sp>
        <p:nvSpPr>
          <p:cNvPr id="13" name="Text Placeholder 5">
            <a:extLst>
              <a:ext uri="{FF2B5EF4-FFF2-40B4-BE49-F238E27FC236}">
                <a16:creationId xmlns:a16="http://schemas.microsoft.com/office/drawing/2014/main" id="{2748F943-9A46-5679-08A9-909045063D3E}"/>
              </a:ext>
            </a:extLst>
          </p:cNvPr>
          <p:cNvSpPr txBox="1">
            <a:spLocks/>
          </p:cNvSpPr>
          <p:nvPr/>
        </p:nvSpPr>
        <p:spPr>
          <a:xfrm>
            <a:off x="770960" y="4865740"/>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Provide easy navigation to different sections, including prediction, about, and contact.</a:t>
            </a:r>
            <a:endParaRPr lang="en-US" dirty="0"/>
          </a:p>
        </p:txBody>
      </p:sp>
    </p:spTree>
    <p:extLst>
      <p:ext uri="{BB962C8B-B14F-4D97-AF65-F5344CB8AC3E}">
        <p14:creationId xmlns:p14="http://schemas.microsoft.com/office/powerpoint/2010/main" val="23632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down)">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down)">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wipe(down)">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ipe(down)">
                                      <p:cBhvr>
                                        <p:cTn id="3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and person looking through a magnifying glass&#10;&#10;Description automatically generated">
            <a:extLst>
              <a:ext uri="{FF2B5EF4-FFF2-40B4-BE49-F238E27FC236}">
                <a16:creationId xmlns:a16="http://schemas.microsoft.com/office/drawing/2014/main" id="{D1C1E4D3-A955-B81D-654D-030A90B11DDB}"/>
              </a:ext>
            </a:extLst>
          </p:cNvPr>
          <p:cNvPicPr>
            <a:picLocks noGrp="1" noChangeAspect="1"/>
          </p:cNvPicPr>
          <p:nvPr>
            <p:ph type="pic" sz="quarter" idx="15"/>
          </p:nvPr>
        </p:nvPicPr>
        <p:blipFill rotWithShape="1">
          <a:blip r:embed="rId2"/>
          <a:srcRect l="26331" r="26328" b="-2"/>
          <a:stretch/>
        </p:blipFill>
        <p:spPr>
          <a:xfrm>
            <a:off x="1396781" y="10"/>
            <a:ext cx="3894833" cy="5656320"/>
          </a:xfrm>
          <a:noFill/>
        </p:spPr>
      </p:pic>
      <p:sp>
        <p:nvSpPr>
          <p:cNvPr id="21" name="Title 2">
            <a:extLst>
              <a:ext uri="{FF2B5EF4-FFF2-40B4-BE49-F238E27FC236}">
                <a16:creationId xmlns:a16="http://schemas.microsoft.com/office/drawing/2014/main" id="{3E4D91A8-92C0-1A98-9D37-99EC1557EE27}"/>
              </a:ext>
            </a:extLst>
          </p:cNvPr>
          <p:cNvSpPr>
            <a:spLocks noGrp="1"/>
          </p:cNvSpPr>
          <p:nvPr>
            <p:ph type="title"/>
          </p:nvPr>
        </p:nvSpPr>
        <p:spPr>
          <a:xfrm>
            <a:off x="6910023" y="908050"/>
            <a:ext cx="4503295" cy="782638"/>
          </a:xfrm>
        </p:spPr>
        <p:txBody>
          <a:bodyPr>
            <a:normAutofit fontScale="90000"/>
          </a:bodyPr>
          <a:lstStyle/>
          <a:p>
            <a:r>
              <a:rPr lang="en-US" dirty="0"/>
              <a:t>TARGET AUDIENCE</a:t>
            </a:r>
          </a:p>
        </p:txBody>
      </p:sp>
      <p:sp>
        <p:nvSpPr>
          <p:cNvPr id="5" name="Slide Number Placeholder 4">
            <a:extLst>
              <a:ext uri="{FF2B5EF4-FFF2-40B4-BE49-F238E27FC236}">
                <a16:creationId xmlns:a16="http://schemas.microsoft.com/office/drawing/2014/main" id="{102A1FBE-BED1-40EC-41FC-E9FEF22C5E02}"/>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8</a:t>
            </a:fld>
            <a:endParaRPr lang="ru-RU"/>
          </a:p>
        </p:txBody>
      </p:sp>
      <p:sp>
        <p:nvSpPr>
          <p:cNvPr id="23" name="Text Placeholder 5">
            <a:extLst>
              <a:ext uri="{FF2B5EF4-FFF2-40B4-BE49-F238E27FC236}">
                <a16:creationId xmlns:a16="http://schemas.microsoft.com/office/drawing/2014/main" id="{55A138A9-F7EE-05CF-30C8-A80F2FACF956}"/>
              </a:ext>
            </a:extLst>
          </p:cNvPr>
          <p:cNvSpPr>
            <a:spLocks noGrp="1"/>
          </p:cNvSpPr>
          <p:nvPr>
            <p:ph type="body" sz="quarter" idx="13"/>
          </p:nvPr>
        </p:nvSpPr>
        <p:spPr>
          <a:xfrm>
            <a:off x="6163733" y="2050475"/>
            <a:ext cx="5477934" cy="1378525"/>
          </a:xfrm>
        </p:spPr>
        <p:txBody>
          <a:bodyPr>
            <a:normAutofit/>
          </a:bodyPr>
          <a:lstStyle/>
          <a:p>
            <a:r>
              <a:rPr lang="en-GB" dirty="0"/>
              <a:t>The Titanic Website System caters to a diverse audience with interests ranging from history and maritime enthusiasts to individuals curious about their survival likelihood on the Titanic. The primary target audience includes:</a:t>
            </a:r>
            <a:endParaRPr lang="en-US" dirty="0"/>
          </a:p>
        </p:txBody>
      </p:sp>
      <p:sp>
        <p:nvSpPr>
          <p:cNvPr id="25" name="Text Placeholder 6">
            <a:extLst>
              <a:ext uri="{FF2B5EF4-FFF2-40B4-BE49-F238E27FC236}">
                <a16:creationId xmlns:a16="http://schemas.microsoft.com/office/drawing/2014/main" id="{7FED6F2A-2CDC-5D9D-7FD8-3C47B77465B5}"/>
              </a:ext>
            </a:extLst>
          </p:cNvPr>
          <p:cNvSpPr>
            <a:spLocks noGrp="1"/>
          </p:cNvSpPr>
          <p:nvPr>
            <p:ph type="body" sz="quarter" idx="14"/>
          </p:nvPr>
        </p:nvSpPr>
        <p:spPr>
          <a:xfrm>
            <a:off x="6341533" y="3615267"/>
            <a:ext cx="5116677" cy="365125"/>
          </a:xfrm>
        </p:spPr>
        <p:txBody>
          <a:bodyPr/>
          <a:lstStyle/>
          <a:p>
            <a:r>
              <a:rPr lang="en-GB" dirty="0"/>
              <a:t>History enthusiasts and researchers interested in the Titanic.</a:t>
            </a:r>
            <a:endParaRPr lang="en-US" dirty="0"/>
          </a:p>
        </p:txBody>
      </p:sp>
      <p:sp>
        <p:nvSpPr>
          <p:cNvPr id="15" name="Text Placeholder 4">
            <a:extLst>
              <a:ext uri="{FF2B5EF4-FFF2-40B4-BE49-F238E27FC236}">
                <a16:creationId xmlns:a16="http://schemas.microsoft.com/office/drawing/2014/main" id="{D05F785F-ADF7-DB91-25F6-D5EFE4CDF35A}"/>
              </a:ext>
            </a:extLst>
          </p:cNvPr>
          <p:cNvSpPr txBox="1">
            <a:spLocks/>
          </p:cNvSpPr>
          <p:nvPr/>
        </p:nvSpPr>
        <p:spPr>
          <a:xfrm>
            <a:off x="6341533" y="4166659"/>
            <a:ext cx="5012267"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Students studying historical events or machine learning applications.</a:t>
            </a:r>
            <a:endParaRPr lang="ru-RU" dirty="0"/>
          </a:p>
        </p:txBody>
      </p:sp>
      <p:sp>
        <p:nvSpPr>
          <p:cNvPr id="17" name="Text Placeholder 4">
            <a:extLst>
              <a:ext uri="{FF2B5EF4-FFF2-40B4-BE49-F238E27FC236}">
                <a16:creationId xmlns:a16="http://schemas.microsoft.com/office/drawing/2014/main" id="{D0B41019-B54B-2310-258C-DB351C6A7E4D}"/>
              </a:ext>
            </a:extLst>
          </p:cNvPr>
          <p:cNvSpPr txBox="1">
            <a:spLocks/>
          </p:cNvSpPr>
          <p:nvPr/>
        </p:nvSpPr>
        <p:spPr>
          <a:xfrm>
            <a:off x="6341533" y="4790313"/>
            <a:ext cx="5071785"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General users seeking an engaging and interactive web experience.</a:t>
            </a:r>
            <a:endParaRPr lang="ru-RU" dirty="0"/>
          </a:p>
        </p:txBody>
      </p:sp>
    </p:spTree>
    <p:extLst>
      <p:ext uri="{BB962C8B-B14F-4D97-AF65-F5344CB8AC3E}">
        <p14:creationId xmlns:p14="http://schemas.microsoft.com/office/powerpoint/2010/main" val="174483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wipe(down)">
                                      <p:cBhvr>
                                        <p:cTn id="14" dur="500"/>
                                        <p:tgtEl>
                                          <p:spTgt spid="2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wipe(down)">
                                      <p:cBhvr>
                                        <p:cTn id="19" dur="500"/>
                                        <p:tgtEl>
                                          <p:spTgt spid="2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wipe(down)">
                                      <p:cBhvr>
                                        <p:cTn id="24" dur="500"/>
                                        <p:tgtEl>
                                          <p:spTgt spid="1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wipe(down)">
                                      <p:cBhvr>
                                        <p:cTn id="2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STAKEHOLDERS</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a:xfrm>
            <a:off x="1052552" y="2928769"/>
            <a:ext cx="4183650" cy="365125"/>
          </a:xfrm>
        </p:spPr>
        <p:txBody>
          <a:bodyPr>
            <a:normAutofit fontScale="92500" lnSpcReduction="20000"/>
          </a:bodyPr>
          <a:lstStyle/>
          <a:p>
            <a:r>
              <a:rPr lang="en-US" dirty="0"/>
              <a:t>USERS</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idx="20"/>
          </p:nvPr>
        </p:nvSpPr>
        <p:spPr>
          <a:xfrm>
            <a:off x="811312" y="3294245"/>
            <a:ext cx="2922488" cy="820555"/>
          </a:xfrm>
        </p:spPr>
        <p:txBody>
          <a:bodyPr>
            <a:normAutofit/>
          </a:bodyPr>
          <a:lstStyle/>
          <a:p>
            <a:r>
              <a:rPr lang="en-GB" dirty="0"/>
              <a:t>Individuals interacting with the website for predictions, information, or exploration.</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8425026" y="2929120"/>
            <a:ext cx="1938173" cy="365125"/>
          </a:xfrm>
        </p:spPr>
        <p:txBody>
          <a:bodyPr>
            <a:normAutofit fontScale="92500" lnSpcReduction="20000"/>
          </a:bodyPr>
          <a:lstStyle/>
          <a:p>
            <a:r>
              <a:rPr lang="en-US" dirty="0"/>
              <a:t>DEVELOPERS</a:t>
            </a:r>
            <a:endParaRPr lang="ru-RU"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a:xfrm>
            <a:off x="8552026" y="3330503"/>
            <a:ext cx="2496974" cy="820555"/>
          </a:xfrm>
        </p:spPr>
        <p:txBody>
          <a:bodyPr>
            <a:normAutofit/>
          </a:bodyPr>
          <a:lstStyle/>
          <a:p>
            <a:r>
              <a:rPr lang="en-GB" dirty="0"/>
              <a:t>The team responsible for building, maintaining, and updating the website.</a:t>
            </a:r>
            <a:endParaRPr lang="ru-RU" dirty="0"/>
          </a:p>
        </p:txBody>
      </p:sp>
      <p:sp>
        <p:nvSpPr>
          <p:cNvPr id="4" name="Footer Placeholder 3">
            <a:extLst>
              <a:ext uri="{FF2B5EF4-FFF2-40B4-BE49-F238E27FC236}">
                <a16:creationId xmlns:a16="http://schemas.microsoft.com/office/drawing/2014/main" id="{4C5FF61B-147F-4149-9E50-36696641E10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
        <p:nvSpPr>
          <p:cNvPr id="9" name="Text Placeholder 2">
            <a:extLst>
              <a:ext uri="{FF2B5EF4-FFF2-40B4-BE49-F238E27FC236}">
                <a16:creationId xmlns:a16="http://schemas.microsoft.com/office/drawing/2014/main" id="{9FB5984D-762A-991F-A46E-32A7CE7A4935}"/>
              </a:ext>
            </a:extLst>
          </p:cNvPr>
          <p:cNvSpPr txBox="1">
            <a:spLocks/>
          </p:cNvSpPr>
          <p:nvPr/>
        </p:nvSpPr>
        <p:spPr>
          <a:xfrm>
            <a:off x="4368376" y="2929119"/>
            <a:ext cx="4183650" cy="36512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500" b="1"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DATA SCIENTISTS</a:t>
            </a:r>
            <a:endParaRPr lang="ru-RU" dirty="0"/>
          </a:p>
        </p:txBody>
      </p:sp>
      <p:sp>
        <p:nvSpPr>
          <p:cNvPr id="10" name="Text Placeholder 6">
            <a:extLst>
              <a:ext uri="{FF2B5EF4-FFF2-40B4-BE49-F238E27FC236}">
                <a16:creationId xmlns:a16="http://schemas.microsoft.com/office/drawing/2014/main" id="{6FA20D9E-8A0E-8583-3793-1CA0499677DA}"/>
              </a:ext>
            </a:extLst>
          </p:cNvPr>
          <p:cNvSpPr txBox="1">
            <a:spLocks/>
          </p:cNvSpPr>
          <p:nvPr/>
        </p:nvSpPr>
        <p:spPr>
          <a:xfrm>
            <a:off x="4368376" y="3375064"/>
            <a:ext cx="2946399" cy="743572"/>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Experts involved in developing and maintaining the machine learning model.</a:t>
            </a:r>
            <a:endParaRPr lang="ru-RU" dirty="0"/>
          </a:p>
        </p:txBody>
      </p:sp>
    </p:spTree>
    <p:extLst>
      <p:ext uri="{BB962C8B-B14F-4D97-AF65-F5344CB8AC3E}">
        <p14:creationId xmlns:p14="http://schemas.microsoft.com/office/powerpoint/2010/main" val="3953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down)">
                                      <p:cBhvr>
                                        <p:cTn id="24" dur="5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wipe(down)">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wipe(down)">
                                      <p:cBhvr>
                                        <p:cTn id="34" dur="500"/>
                                        <p:tgtEl>
                                          <p:spTgt spid="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wipe(down)">
                                      <p:cBhvr>
                                        <p:cTn id="3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3465</TotalTime>
  <Words>753</Words>
  <Application>Microsoft Office PowerPoint</Application>
  <PresentationFormat>شاشة عريضة</PresentationFormat>
  <Paragraphs>106</Paragraphs>
  <Slides>24</Slides>
  <Notes>0</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24</vt:i4>
      </vt:variant>
    </vt:vector>
  </HeadingPairs>
  <TitlesOfParts>
    <vt:vector size="29" baseType="lpstr">
      <vt:lpstr>Arial</vt:lpstr>
      <vt:lpstr>Calibri</vt:lpstr>
      <vt:lpstr>Century Gothic</vt:lpstr>
      <vt:lpstr>Söhne</vt:lpstr>
      <vt:lpstr>Office Theme</vt:lpstr>
      <vt:lpstr>TITANIC PLATFORM</vt:lpstr>
      <vt:lpstr>TEAM MEMBERS</vt:lpstr>
      <vt:lpstr>عرض تقديمي في PowerPoint</vt:lpstr>
      <vt:lpstr> INTRODCUTION</vt:lpstr>
      <vt:lpstr>OVERVIEW</vt:lpstr>
      <vt:lpstr>PURPOSE</vt:lpstr>
      <vt:lpstr>OBJECTIVES</vt:lpstr>
      <vt:lpstr>TARGET AUDIENCE</vt:lpstr>
      <vt:lpstr>STAKEHOLDERS</vt:lpstr>
      <vt:lpstr>USER-STORY</vt:lpstr>
      <vt:lpstr>User Story 1: Predicting Survival</vt:lpstr>
      <vt:lpstr>User Story 2: Website Navigation</vt:lpstr>
      <vt:lpstr>User Story 3: Survival Analytics Dashboard</vt:lpstr>
      <vt:lpstr>User Story 4: About the Titanic</vt:lpstr>
      <vt:lpstr>User Story 5: Contact Titanic Website</vt:lpstr>
      <vt:lpstr>عرض تقديمي في PowerPoint</vt:lpstr>
      <vt:lpstr>Diagrams</vt:lpstr>
      <vt:lpstr>Context Diagram</vt:lpstr>
      <vt:lpstr>DFD</vt:lpstr>
      <vt:lpstr>Use Case Diagram</vt:lpstr>
      <vt:lpstr>Project Management</vt:lpstr>
      <vt:lpstr>عرض تقديمي في PowerPoint</vt:lpstr>
      <vt:lpstr>عرض تقديمي في PowerPoint</vt:lpstr>
      <vt:lpstr>THANK TOU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 WEBSITE SISYTEM</dc:title>
  <dc:creator>Ali Mohamed</dc:creator>
  <cp:lastModifiedBy>Beltagy Mohamed Saleh</cp:lastModifiedBy>
  <cp:revision>8</cp:revision>
  <dcterms:created xsi:type="dcterms:W3CDTF">2023-12-20T20:43:02Z</dcterms:created>
  <dcterms:modified xsi:type="dcterms:W3CDTF">2024-01-06T23:37:52Z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